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71" r:id="rId4"/>
    <p:sldId id="276" r:id="rId5"/>
    <p:sldId id="279" r:id="rId6"/>
    <p:sldId id="274" r:id="rId7"/>
    <p:sldId id="275" r:id="rId8"/>
    <p:sldId id="280" r:id="rId9"/>
    <p:sldId id="277" r:id="rId10"/>
    <p:sldId id="273" r:id="rId11"/>
    <p:sldId id="27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30" y="1122363"/>
            <a:ext cx="8664166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ESFT : Propulsion Team </a:t>
            </a:r>
            <a:br>
              <a:rPr lang="en-US" dirty="0" smtClean="0"/>
            </a:br>
            <a:r>
              <a:rPr lang="en-US" sz="3600" dirty="0" smtClean="0"/>
              <a:t>Solid Propellant Propulsion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Rebecca Tobin</a:t>
            </a:r>
          </a:p>
          <a:p>
            <a:r>
              <a:rPr lang="en-US" dirty="0" smtClean="0"/>
              <a:t>tobinr@erau.edu</a:t>
            </a:r>
          </a:p>
          <a:p>
            <a:r>
              <a:rPr lang="en-US" dirty="0" smtClean="0"/>
              <a:t>Mentor: Dr. Brenda Haven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62" y="0"/>
            <a:ext cx="1676238" cy="17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Motors placed in a liner</a:t>
            </a:r>
          </a:p>
          <a:p>
            <a:r>
              <a:rPr lang="en-US" dirty="0" smtClean="0"/>
              <a:t>Liner placed in casing</a:t>
            </a:r>
            <a:endParaRPr lang="en-US" dirty="0" smtClean="0"/>
          </a:p>
          <a:p>
            <a:r>
              <a:rPr lang="en-US" dirty="0" smtClean="0"/>
              <a:t>Forward and aft closures are sealed with O-rings</a:t>
            </a:r>
          </a:p>
          <a:p>
            <a:r>
              <a:rPr lang="en-US" dirty="0" smtClean="0"/>
              <a:t>Fully assembled motor is mounted and static fired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86" t="61143" r="58428" b="12343"/>
          <a:stretch/>
        </p:blipFill>
        <p:spPr>
          <a:xfrm>
            <a:off x="4174613" y="4130040"/>
            <a:ext cx="4728755" cy="2387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19543" r="61143" b="47771"/>
          <a:stretch/>
        </p:blipFill>
        <p:spPr>
          <a:xfrm>
            <a:off x="333532" y="4130040"/>
            <a:ext cx="3576731" cy="2387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7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/>
              <a:t>p</a:t>
            </a:r>
            <a:r>
              <a:rPr lang="en-US" dirty="0" smtClean="0"/>
              <a:t>ropulsion system </a:t>
            </a:r>
            <a:r>
              <a:rPr lang="en-US" dirty="0"/>
              <a:t>s</a:t>
            </a:r>
            <a:r>
              <a:rPr lang="en-US" dirty="0" smtClean="0"/>
              <a:t>caling</a:t>
            </a:r>
            <a:endParaRPr lang="en-US" dirty="0" smtClean="0"/>
          </a:p>
          <a:p>
            <a:r>
              <a:rPr lang="en-US" dirty="0" smtClean="0"/>
              <a:t>Optimizing nozzle geometry</a:t>
            </a:r>
          </a:p>
          <a:p>
            <a:r>
              <a:rPr lang="en-US" dirty="0" smtClean="0"/>
              <a:t>6in diameter flight motor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4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Gary Yale – ERAU Space Grant Coordinator</a:t>
            </a:r>
          </a:p>
          <a:p>
            <a:r>
              <a:rPr lang="en-US" dirty="0" smtClean="0"/>
              <a:t>Dr. Brenda Haven – Project </a:t>
            </a:r>
            <a:r>
              <a:rPr lang="en-US" dirty="0" smtClean="0"/>
              <a:t>Mentor</a:t>
            </a:r>
          </a:p>
          <a:p>
            <a:r>
              <a:rPr lang="en-US" dirty="0" smtClean="0"/>
              <a:t>Dr. Michael Fabian</a:t>
            </a:r>
            <a:r>
              <a:rPr lang="en-US" dirty="0"/>
              <a:t> –</a:t>
            </a:r>
            <a:r>
              <a:rPr lang="en-US" dirty="0" smtClean="0"/>
              <a:t> Guidance</a:t>
            </a:r>
            <a:endParaRPr lang="en-US" dirty="0" smtClean="0"/>
          </a:p>
          <a:p>
            <a:r>
              <a:rPr lang="en-US" dirty="0" smtClean="0"/>
              <a:t>Undergraduate </a:t>
            </a:r>
            <a:r>
              <a:rPr lang="en-US" dirty="0" smtClean="0"/>
              <a:t>Research Institute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8905"/>
            <a:ext cx="7886700" cy="4351338"/>
          </a:xfrm>
        </p:spPr>
        <p:txBody>
          <a:bodyPr/>
          <a:lstStyle/>
          <a:p>
            <a:r>
              <a:rPr lang="en-US" dirty="0" smtClean="0"/>
              <a:t>Propellant</a:t>
            </a:r>
          </a:p>
          <a:p>
            <a:r>
              <a:rPr lang="en-US" dirty="0" smtClean="0"/>
              <a:t>Characterization</a:t>
            </a:r>
            <a:endParaRPr lang="en-US" dirty="0" smtClean="0"/>
          </a:p>
          <a:p>
            <a:r>
              <a:rPr lang="en-US" dirty="0" smtClean="0"/>
              <a:t>Previous Geometry Design</a:t>
            </a:r>
          </a:p>
          <a:p>
            <a:r>
              <a:rPr lang="en-US" dirty="0" smtClean="0"/>
              <a:t>Current Geometry Design</a:t>
            </a:r>
          </a:p>
          <a:p>
            <a:r>
              <a:rPr lang="en-US" dirty="0" smtClean="0"/>
              <a:t>Casting Methodology</a:t>
            </a:r>
            <a:endParaRPr lang="en-US" dirty="0" smtClean="0"/>
          </a:p>
          <a:p>
            <a:r>
              <a:rPr lang="en-US" dirty="0" smtClean="0"/>
              <a:t>Future Objectives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4005848"/>
            <a:ext cx="4091940" cy="270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Propulsion Team </a:t>
            </a: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725"/>
            <a:ext cx="7886700" cy="4351338"/>
          </a:xfrm>
        </p:spPr>
        <p:txBody>
          <a:bodyPr/>
          <a:lstStyle/>
          <a:p>
            <a:r>
              <a:rPr lang="en-US" dirty="0" smtClean="0"/>
              <a:t>Design an optimized grain geometry to match a desired thrust profile</a:t>
            </a:r>
            <a:endParaRPr lang="en-US" dirty="0" smtClean="0"/>
          </a:p>
          <a:p>
            <a:r>
              <a:rPr lang="en-US" dirty="0" smtClean="0"/>
              <a:t>Design a casting method</a:t>
            </a:r>
          </a:p>
          <a:p>
            <a:r>
              <a:rPr lang="en-US" dirty="0" smtClean="0"/>
              <a:t>Static Fire and compare theoretical and experimental 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20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Propellant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8904"/>
            <a:ext cx="7886700" cy="4994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Current Formula:</a:t>
            </a:r>
          </a:p>
          <a:p>
            <a:r>
              <a:rPr lang="en-US" dirty="0" smtClean="0"/>
              <a:t>72% </a:t>
            </a:r>
            <a:r>
              <a:rPr lang="en-US" dirty="0" smtClean="0"/>
              <a:t>Ammonium Perchlorate</a:t>
            </a:r>
          </a:p>
          <a:p>
            <a:pPr lvl="1"/>
            <a:r>
              <a:rPr lang="en-US" dirty="0" smtClean="0"/>
              <a:t>Allows a castable form of propellant, which allows the manufacturing of desired geometries</a:t>
            </a:r>
            <a:endParaRPr lang="en-US" dirty="0" smtClean="0"/>
          </a:p>
          <a:p>
            <a:r>
              <a:rPr lang="en-US" dirty="0" smtClean="0"/>
              <a:t>7% </a:t>
            </a:r>
            <a:r>
              <a:rPr lang="en-US" dirty="0" smtClean="0"/>
              <a:t>Aluminum</a:t>
            </a:r>
          </a:p>
          <a:p>
            <a:pPr lvl="1"/>
            <a:r>
              <a:rPr lang="en-US" dirty="0" smtClean="0"/>
              <a:t>High Energy Fuel</a:t>
            </a:r>
            <a:endParaRPr lang="en-US" dirty="0" smtClean="0"/>
          </a:p>
          <a:p>
            <a:r>
              <a:rPr lang="en-US" dirty="0" smtClean="0"/>
              <a:t>2% </a:t>
            </a:r>
            <a:r>
              <a:rPr lang="en-US" dirty="0" err="1" smtClean="0"/>
              <a:t>Oxamide</a:t>
            </a:r>
            <a:endParaRPr lang="en-US" dirty="0" smtClean="0"/>
          </a:p>
          <a:p>
            <a:pPr lvl="1"/>
            <a:r>
              <a:rPr lang="en-US" dirty="0" smtClean="0"/>
              <a:t>Burn Rate Reduction</a:t>
            </a:r>
            <a:endParaRPr lang="en-US" dirty="0" smtClean="0"/>
          </a:p>
          <a:p>
            <a:r>
              <a:rPr lang="en-US" dirty="0" smtClean="0"/>
              <a:t>14.08% </a:t>
            </a:r>
            <a:r>
              <a:rPr lang="en-US" dirty="0" smtClean="0"/>
              <a:t>HTPB </a:t>
            </a:r>
          </a:p>
          <a:p>
            <a:pPr lvl="1"/>
            <a:r>
              <a:rPr lang="en-US" dirty="0" smtClean="0"/>
              <a:t>Hydroxyl-terminated Polybutadiene- Elastomer Binder</a:t>
            </a:r>
            <a:endParaRPr lang="en-US" dirty="0" smtClean="0"/>
          </a:p>
          <a:p>
            <a:r>
              <a:rPr lang="en-US" dirty="0" smtClean="0"/>
              <a:t>2.12% </a:t>
            </a:r>
            <a:r>
              <a:rPr lang="en-US" dirty="0" smtClean="0"/>
              <a:t>E-744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uring Agent</a:t>
            </a:r>
            <a:endParaRPr lang="en-US" dirty="0" smtClean="0"/>
          </a:p>
          <a:p>
            <a:r>
              <a:rPr lang="en-US" dirty="0" smtClean="0"/>
              <a:t>1.8% </a:t>
            </a:r>
            <a:r>
              <a:rPr lang="en-US" dirty="0" smtClean="0"/>
              <a:t>IDP</a:t>
            </a:r>
          </a:p>
          <a:p>
            <a:pPr lvl="1"/>
            <a:r>
              <a:rPr lang="en-US" dirty="0" smtClean="0"/>
              <a:t>Inosine Diphosphate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Three static firings with three different nozzle throat areas for data acquisition</a:t>
                </a:r>
              </a:p>
              <a:p>
                <a:r>
                  <a:rPr lang="en-US" dirty="0" smtClean="0"/>
                  <a:t>Data analysis in Mathematica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St. Robert’s Law: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>
                  <a:lnSpc>
                    <a:spcPct val="200000"/>
                  </a:lnSpc>
                </a:pPr>
                <a:r>
                  <a:rPr lang="en-US" dirty="0" smtClean="0"/>
                  <a:t>Burn </a:t>
                </a:r>
                <a:r>
                  <a:rPr lang="en-US" dirty="0"/>
                  <a:t>R</a:t>
                </a:r>
                <a:r>
                  <a:rPr lang="en-US" dirty="0" smtClean="0"/>
                  <a:t>ate: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0.7825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 smtClean="0"/>
                  <a:t>Burn Rate Coefficient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0.0543397 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 smtClean="0"/>
                  <a:t>Chamber Pressure: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200000"/>
                  </a:lnSpc>
                </a:pPr>
                <a:r>
                  <a:rPr lang="en-US" b="0" dirty="0" smtClean="0"/>
                  <a:t>Pressure Exponent: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0.416039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40" y="3573462"/>
            <a:ext cx="3283433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Grain Geometry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60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grains, three different nozzle throat areas tested</a:t>
            </a:r>
            <a:endParaRPr lang="en-US" dirty="0" smtClean="0"/>
          </a:p>
          <a:p>
            <a:r>
              <a:rPr lang="en-US" dirty="0" smtClean="0"/>
              <a:t>Bates Grain Geometry (tubular)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66" y="3086100"/>
            <a:ext cx="4647867" cy="3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Grain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0345"/>
            <a:ext cx="7886700" cy="17862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Desired thrust profile wanted an initial spike followed by a progressive burn</a:t>
            </a:r>
          </a:p>
          <a:p>
            <a:r>
              <a:rPr lang="en-US" dirty="0" smtClean="0"/>
              <a:t>Developed a </a:t>
            </a:r>
            <a:r>
              <a:rPr lang="en-US" dirty="0" err="1" smtClean="0"/>
              <a:t>MatLab</a:t>
            </a:r>
            <a:r>
              <a:rPr lang="en-US" dirty="0" smtClean="0"/>
              <a:t> code to run through a star grain geometry with variable parameters for optimization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0" y="3276600"/>
            <a:ext cx="4155440" cy="31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Geometries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72" y="2788920"/>
            <a:ext cx="4825455" cy="361909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490345"/>
            <a:ext cx="7886700" cy="129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Desired thrust profile required a larger initial spike</a:t>
            </a:r>
          </a:p>
          <a:p>
            <a:r>
              <a:rPr lang="en-US" dirty="0" smtClean="0"/>
              <a:t>Combined a bates grain and an optimized star grain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1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Casting Cup</a:t>
            </a:r>
            <a:endParaRPr lang="en-US" dirty="0" smtClean="0"/>
          </a:p>
          <a:p>
            <a:r>
              <a:rPr lang="en-US" dirty="0" smtClean="0"/>
              <a:t>Removable Bore</a:t>
            </a:r>
            <a:endParaRPr lang="en-US" dirty="0" smtClean="0"/>
          </a:p>
          <a:p>
            <a:r>
              <a:rPr lang="en-US" dirty="0" smtClean="0"/>
              <a:t>Removable Cap</a:t>
            </a:r>
            <a:endParaRPr lang="en-US" dirty="0" smtClean="0"/>
          </a:p>
          <a:p>
            <a:r>
              <a:rPr lang="en-US" dirty="0" smtClean="0"/>
              <a:t>Removable Base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143" t="42400" r="30571" b="16000"/>
          <a:stretch/>
        </p:blipFill>
        <p:spPr>
          <a:xfrm>
            <a:off x="963930" y="4297120"/>
            <a:ext cx="1959428" cy="2014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21" y="1825624"/>
            <a:ext cx="3630930" cy="42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275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ESFT : Propulsion Team  Solid Propellant Propulsion</vt:lpstr>
      <vt:lpstr>Outline</vt:lpstr>
      <vt:lpstr>Current Propulsion Team Mission</vt:lpstr>
      <vt:lpstr>Solid Propellant</vt:lpstr>
      <vt:lpstr>Characterization</vt:lpstr>
      <vt:lpstr>Previous Grain Geometry </vt:lpstr>
      <vt:lpstr>Optimized Grain Geometry</vt:lpstr>
      <vt:lpstr>Combined Geometries</vt:lpstr>
      <vt:lpstr>Casting Methodology</vt:lpstr>
      <vt:lpstr>Propulsion Testing</vt:lpstr>
      <vt:lpstr>Future Objectives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Chanes</dc:creator>
  <cp:lastModifiedBy>Tobin, Rebecca</cp:lastModifiedBy>
  <cp:revision>65</cp:revision>
  <dcterms:created xsi:type="dcterms:W3CDTF">2014-04-01T22:02:56Z</dcterms:created>
  <dcterms:modified xsi:type="dcterms:W3CDTF">2017-04-07T23:24:19Z</dcterms:modified>
</cp:coreProperties>
</file>